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2.wmf"/><Relationship Id="rId4" Type="http://schemas.openxmlformats.org/officeDocument/2006/relationships/image" Target="../media/image9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5" Type="http://schemas.openxmlformats.org/officeDocument/2006/relationships/image" Target="../media/image105.wmf"/><Relationship Id="rId4" Type="http://schemas.openxmlformats.org/officeDocument/2006/relationships/image" Target="../media/image10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88C28-04F2-45F1-AEB1-BA0AE2479032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61980-A768-4C14-95B0-2876CFC85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58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00CB81-A59F-4D0E-ADA3-D5BF7057D54C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D25EDC-E4D8-4E1E-BCA4-0D28E85DB133}" type="slidenum">
              <a:rPr lang="en-US" altLang="en-US">
                <a:solidFill>
                  <a:srgbClr val="000000"/>
                </a:solidFill>
              </a:rPr>
              <a:pPr eaLnBrk="1" hangingPunct="1"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2D430-A908-4FBC-9BDD-C337EBE2B253}" type="slidenum">
              <a:rPr lang="en-US" altLang="en-US">
                <a:solidFill>
                  <a:srgbClr val="000000"/>
                </a:solidFill>
              </a:rPr>
              <a:pPr eaLnBrk="1" hangingPunct="1"/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7B2EAC-4BD6-42B8-97BD-1847C58AA137}" type="slidenum">
              <a:rPr lang="en-US" altLang="en-US">
                <a:solidFill>
                  <a:srgbClr val="000000"/>
                </a:solidFill>
              </a:rPr>
              <a:pPr eaLnBrk="1" hangingPunct="1"/>
              <a:t>23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358C6A-BA9F-4CBD-92DF-2F1262E531F5}" type="slidenum">
              <a:rPr lang="en-US" altLang="en-US">
                <a:solidFill>
                  <a:srgbClr val="000000"/>
                </a:solidFill>
              </a:rPr>
              <a:pPr eaLnBrk="1" hangingPunct="1"/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5E6462-043D-4A55-B97F-CC511D116829}" type="slidenum">
              <a:rPr lang="en-US" altLang="en-US">
                <a:solidFill>
                  <a:srgbClr val="000000"/>
                </a:solidFill>
              </a:rPr>
              <a:pPr eaLnBrk="1" hangingPunct="1"/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19B7CA-933D-437A-8089-44A6A218B4DC}" type="slidenum">
              <a:rPr lang="en-US" altLang="en-US">
                <a:solidFill>
                  <a:srgbClr val="000000"/>
                </a:solidFill>
              </a:rPr>
              <a:pPr eaLnBrk="1" hangingPunct="1"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937264-C827-4272-B4C4-D75D9F8F3B9B}" type="slidenum">
              <a:rPr lang="en-US" altLang="en-US">
                <a:solidFill>
                  <a:srgbClr val="000000"/>
                </a:solidFill>
              </a:rPr>
              <a:pPr eaLnBrk="1" hangingPunct="1"/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4F2686-88E0-449C-887D-D679A0BE3E0A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184139-07A2-44E8-90B6-34C218B3C31B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5D82AC-275E-41BC-B7B8-80D72DE1006D}" type="slidenum">
              <a:rPr lang="en-US" altLang="en-US">
                <a:solidFill>
                  <a:srgbClr val="000000"/>
                </a:solidFill>
              </a:rPr>
              <a:pPr eaLnBrk="1" hangingPunct="1"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1ECDA6-294C-4C59-88A4-A448F8B8B2FF}" type="slidenum">
              <a:rPr lang="en-US" altLang="en-US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A842DC-218D-4501-AB98-5500CF365A33}" type="slidenum">
              <a:rPr lang="en-US" altLang="en-US">
                <a:solidFill>
                  <a:srgbClr val="000000"/>
                </a:solidFill>
              </a:rPr>
              <a:pPr eaLnBrk="1" hangingPunct="1"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EFD5ED-ECA5-4209-8B3D-53944607E1AD}" type="slidenum">
              <a:rPr lang="en-US" altLang="en-US">
                <a:solidFill>
                  <a:srgbClr val="000000"/>
                </a:solidFill>
              </a:rPr>
              <a:pPr eaLnBrk="1" hangingPunct="1"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C7655B-E237-4656-93B1-6DB8191B1346}" type="slidenum">
              <a:rPr lang="en-US" altLang="en-US">
                <a:solidFill>
                  <a:srgbClr val="000000"/>
                </a:solidFill>
              </a:rPr>
              <a:pPr eaLnBrk="1" hangingPunct="1"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CEBE51-CD41-40C0-820A-5CAD1FEF199D}" type="slidenum">
              <a:rPr lang="en-US" altLang="en-US">
                <a:solidFill>
                  <a:srgbClr val="000000"/>
                </a:solidFill>
              </a:rPr>
              <a:pPr eaLnBrk="1" hangingPunct="1"/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4710-76A8-409F-8617-4DC01302B550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AEE4-2436-4A11-9518-4A02254F1E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4710-76A8-409F-8617-4DC01302B550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AEE4-2436-4A11-9518-4A02254F1E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4710-76A8-409F-8617-4DC01302B550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AEE4-2436-4A11-9518-4A02254F1E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4710-76A8-409F-8617-4DC01302B550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AEE4-2436-4A11-9518-4A02254F1E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4710-76A8-409F-8617-4DC01302B550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AEE4-2436-4A11-9518-4A02254F1E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4710-76A8-409F-8617-4DC01302B550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AEE4-2436-4A11-9518-4A02254F1E2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4710-76A8-409F-8617-4DC01302B550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AEE4-2436-4A11-9518-4A02254F1E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4710-76A8-409F-8617-4DC01302B550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AEE4-2436-4A11-9518-4A02254F1E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4710-76A8-409F-8617-4DC01302B550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AEE4-2436-4A11-9518-4A02254F1E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4710-76A8-409F-8617-4DC01302B550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A6AEE4-2436-4A11-9518-4A02254F1E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4710-76A8-409F-8617-4DC01302B550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AEE4-2436-4A11-9518-4A02254F1E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0EF4710-76A8-409F-8617-4DC01302B550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CA6AEE4-2436-4A11-9518-4A02254F1E2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3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3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3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13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13.png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6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7.png"/><Relationship Id="rId5" Type="http://schemas.openxmlformats.org/officeDocument/2006/relationships/image" Target="../media/image48.png"/><Relationship Id="rId4" Type="http://schemas.openxmlformats.org/officeDocument/2006/relationships/image" Target="../media/image13.png"/><Relationship Id="rId9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6.png"/><Relationship Id="rId4" Type="http://schemas.openxmlformats.org/officeDocument/2006/relationships/image" Target="../media/image62.png"/><Relationship Id="rId9" Type="http://schemas.openxmlformats.org/officeDocument/2006/relationships/image" Target="../media/image6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13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13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13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3.png"/><Relationship Id="rId7" Type="http://schemas.openxmlformats.org/officeDocument/2006/relationships/image" Target="../media/image9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94.wmf"/><Relationship Id="rId5" Type="http://schemas.openxmlformats.org/officeDocument/2006/relationships/image" Target="../media/image91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95.png"/><Relationship Id="rId9" Type="http://schemas.openxmlformats.org/officeDocument/2006/relationships/image" Target="../media/image93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98.wmf"/><Relationship Id="rId3" Type="http://schemas.openxmlformats.org/officeDocument/2006/relationships/image" Target="../media/image13.png"/><Relationship Id="rId7" Type="http://schemas.openxmlformats.org/officeDocument/2006/relationships/image" Target="../media/image92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97.wmf"/><Relationship Id="rId5" Type="http://schemas.openxmlformats.org/officeDocument/2006/relationships/image" Target="../media/image91.png"/><Relationship Id="rId10" Type="http://schemas.openxmlformats.org/officeDocument/2006/relationships/oleObject" Target="../embeddings/oleObject8.bin"/><Relationship Id="rId4" Type="http://schemas.openxmlformats.org/officeDocument/2006/relationships/image" Target="../media/image95.png"/><Relationship Id="rId9" Type="http://schemas.openxmlformats.org/officeDocument/2006/relationships/image" Target="../media/image9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10.bin"/><Relationship Id="rId7" Type="http://schemas.openxmlformats.org/officeDocument/2006/relationships/image" Target="../media/image13.png"/><Relationship Id="rId12" Type="http://schemas.openxmlformats.org/officeDocument/2006/relationships/image" Target="../media/image10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5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7.png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106.png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102.wmf"/><Relationship Id="rId4" Type="http://schemas.openxmlformats.org/officeDocument/2006/relationships/image" Target="../media/image101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04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5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21.png"/><Relationship Id="rId7" Type="http://schemas.openxmlformats.org/officeDocument/2006/relationships/image" Target="../media/image1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0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22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3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81000" y="1828800"/>
            <a:ext cx="8382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/>
              <a:t>Section 6.2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 b="1"/>
              <a:t>Trigonometric Functions: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 b="1"/>
              <a:t>Unit Circle Approach</a:t>
            </a:r>
          </a:p>
        </p:txBody>
      </p:sp>
    </p:spTree>
    <p:extLst>
      <p:ext uri="{BB962C8B-B14F-4D97-AF65-F5344CB8AC3E}">
        <p14:creationId xmlns:p14="http://schemas.microsoft.com/office/powerpoint/2010/main" val="280047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 smtClean="0">
              <a:solidFill>
                <a:srgbClr val="000000"/>
              </a:solidFill>
            </a:endParaRPr>
          </a:p>
          <a:p>
            <a:pPr eaLnBrk="1" hangingPunct="1"/>
            <a:endParaRPr lang="en-US" altLang="en-US" dirty="0" smtClean="0">
              <a:solidFill>
                <a:srgbClr val="000000"/>
              </a:solidFill>
            </a:endParaRPr>
          </a:p>
          <a:p>
            <a:pPr eaLnBrk="1" hangingPunct="1"/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30"/>
          <a:stretch>
            <a:fillRect/>
          </a:stretch>
        </p:blipFill>
        <p:spPr bwMode="auto">
          <a:xfrm>
            <a:off x="457200" y="762000"/>
            <a:ext cx="8305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3048000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8" descr="example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917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"/>
            <a:ext cx="65532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8153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1000" y="1371600"/>
            <a:ext cx="2362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2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 smtClean="0">
              <a:solidFill>
                <a:srgbClr val="000000"/>
              </a:solidFill>
            </a:endParaRPr>
          </a:p>
          <a:p>
            <a:pPr eaLnBrk="1" hangingPunct="1"/>
            <a:endParaRPr lang="en-US" altLang="en-US" dirty="0" smtClean="0">
              <a:solidFill>
                <a:srgbClr val="000000"/>
              </a:solidFill>
            </a:endParaRPr>
          </a:p>
          <a:p>
            <a:pPr eaLnBrk="1" hangingPunct="1"/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38"/>
          <a:stretch>
            <a:fillRect/>
          </a:stretch>
        </p:blipFill>
        <p:spPr bwMode="auto">
          <a:xfrm>
            <a:off x="381000" y="914400"/>
            <a:ext cx="8474075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403860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8" descr="example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63" y="228600"/>
            <a:ext cx="66373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53000" y="1371600"/>
            <a:ext cx="2971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314575"/>
            <a:ext cx="89344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7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 smtClean="0">
              <a:solidFill>
                <a:srgbClr val="000000"/>
              </a:solidFill>
            </a:endParaRPr>
          </a:p>
          <a:p>
            <a:pPr eaLnBrk="1" hangingPunct="1"/>
            <a:endParaRPr lang="en-US" altLang="en-US" dirty="0" smtClean="0">
              <a:solidFill>
                <a:srgbClr val="000000"/>
              </a:solidFill>
            </a:endParaRPr>
          </a:p>
          <a:p>
            <a:pPr eaLnBrk="1" hangingPunct="1"/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38"/>
          <a:stretch>
            <a:fillRect/>
          </a:stretch>
        </p:blipFill>
        <p:spPr bwMode="auto">
          <a:xfrm>
            <a:off x="381000" y="914400"/>
            <a:ext cx="8474075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33528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8" descr="example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63" y="228600"/>
            <a:ext cx="66373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7200" y="1524000"/>
            <a:ext cx="2590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82296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01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 smtClean="0">
              <a:solidFill>
                <a:srgbClr val="000000"/>
              </a:solidFill>
            </a:endParaRPr>
          </a:p>
          <a:p>
            <a:pPr eaLnBrk="1" hangingPunct="1"/>
            <a:endParaRPr lang="en-US" altLang="en-US" dirty="0" smtClean="0">
              <a:solidFill>
                <a:srgbClr val="000000"/>
              </a:solidFill>
            </a:endParaRPr>
          </a:p>
          <a:p>
            <a:pPr eaLnBrk="1" hangingPunct="1"/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2209800"/>
            <a:ext cx="8855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64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6106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8363"/>
            <a:ext cx="4800600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49613"/>
            <a:ext cx="3505200" cy="337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8" descr="example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917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4625"/>
            <a:ext cx="68580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2343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14600"/>
            <a:ext cx="2705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4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719388"/>
            <a:ext cx="77533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1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868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321945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7" descr="example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917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"/>
            <a:ext cx="5715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8600" y="1828800"/>
            <a:ext cx="8763000" cy="1044575"/>
            <a:chOff x="228600" y="1828800"/>
            <a:chExt cx="8763000" cy="1044336"/>
          </a:xfrm>
        </p:grpSpPr>
        <p:pic>
          <p:nvPicPr>
            <p:cNvPr id="37899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8763000" cy="1044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7924800" y="2362078"/>
              <a:ext cx="914400" cy="3809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4404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/>
          <a:stretch>
            <a:fillRect/>
          </a:stretch>
        </p:blipFill>
        <p:spPr bwMode="auto">
          <a:xfrm>
            <a:off x="1447800" y="2797175"/>
            <a:ext cx="7545388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62400"/>
            <a:ext cx="42100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572000"/>
            <a:ext cx="11715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5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5029200"/>
            <a:ext cx="39147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38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6868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7" descr="example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917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"/>
            <a:ext cx="5181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0" name="Group 13"/>
          <p:cNvGrpSpPr>
            <a:grpSpLocks/>
          </p:cNvGrpSpPr>
          <p:nvPr/>
        </p:nvGrpSpPr>
        <p:grpSpPr bwMode="auto">
          <a:xfrm>
            <a:off x="2743200" y="1524000"/>
            <a:ext cx="3409950" cy="2774950"/>
            <a:chOff x="152400" y="1905000"/>
            <a:chExt cx="3409950" cy="2774950"/>
          </a:xfrm>
        </p:grpSpPr>
        <p:pic>
          <p:nvPicPr>
            <p:cNvPr id="1034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905000"/>
              <a:ext cx="3218747" cy="277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2562225" y="2549236"/>
            <a:ext cx="1000125" cy="7273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Equation" r:id="rId7" imgW="698400" imgH="507960" progId="Equation.DSMT4">
                    <p:embed/>
                  </p:oleObj>
                </mc:Choice>
                <mc:Fallback>
                  <p:oleObj name="Equation" r:id="rId7" imgW="698400" imgH="507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2225" y="2549236"/>
                          <a:ext cx="1000125" cy="72736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76200" y="4038600"/>
            <a:ext cx="8932863" cy="2819400"/>
            <a:chOff x="76200" y="4038600"/>
            <a:chExt cx="8933446" cy="2819400"/>
          </a:xfrm>
        </p:grpSpPr>
        <p:pic>
          <p:nvPicPr>
            <p:cNvPr id="1032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4038600"/>
              <a:ext cx="8933446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8839772" y="6477000"/>
              <a:ext cx="15241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069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458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8" descr="example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4486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50482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50482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81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6"/>
          <a:stretch>
            <a:fillRect/>
          </a:stretch>
        </p:blipFill>
        <p:spPr bwMode="auto">
          <a:xfrm>
            <a:off x="107950" y="2819400"/>
            <a:ext cx="8502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94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308475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2057400"/>
            <a:ext cx="4264025" cy="456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"/>
            <a:ext cx="2667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9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23717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91000"/>
            <a:ext cx="40036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2133600"/>
            <a:ext cx="37877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667000" y="2124075"/>
            <a:ext cx="3962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Make a second congruent triangle.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667000" y="3343275"/>
            <a:ext cx="312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Use Pythagorean Theorem to find </a:t>
            </a:r>
            <a:r>
              <a:rPr lang="en-US" altLang="en-US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3994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667000" y="2581275"/>
            <a:ext cx="3124200" cy="646113"/>
            <a:chOff x="2667000" y="2581275"/>
            <a:chExt cx="3124200" cy="646765"/>
          </a:xfrm>
        </p:grpSpPr>
        <p:sp>
          <p:nvSpPr>
            <p:cNvPr id="2059" name="TextBox 10"/>
            <p:cNvSpPr txBox="1">
              <a:spLocks noChangeArrowheads="1"/>
            </p:cNvSpPr>
            <p:nvPr/>
          </p:nvSpPr>
          <p:spPr bwMode="auto">
            <a:xfrm>
              <a:off x="2667000" y="2581275"/>
              <a:ext cx="31242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This triangle is equilateral so all sides are 1.  2a = 1 so a =    .</a:t>
              </a:r>
            </a:p>
          </p:txBody>
        </p:sp>
        <p:graphicFrame>
          <p:nvGraphicFramePr>
            <p:cNvPr id="2050" name="Object 5"/>
            <p:cNvGraphicFramePr>
              <a:graphicFrameLocks noChangeAspect="1"/>
            </p:cNvGraphicFramePr>
            <p:nvPr/>
          </p:nvGraphicFramePr>
          <p:xfrm>
            <a:off x="5126316" y="2834340"/>
            <a:ext cx="1524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" name="Equation" r:id="rId8" imgW="152280" imgH="393480" progId="Equation.DSMT4">
                    <p:embed/>
                  </p:oleObj>
                </mc:Choice>
                <mc:Fallback>
                  <p:oleObj name="Equation" r:id="rId8" imgW="1522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6316" y="2834340"/>
                          <a:ext cx="152400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1"/>
          <a:stretch>
            <a:fillRect/>
          </a:stretch>
        </p:blipFill>
        <p:spPr bwMode="auto">
          <a:xfrm>
            <a:off x="0" y="2057400"/>
            <a:ext cx="2743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53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example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"/>
            <a:ext cx="63912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5439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/>
          <a:stretch>
            <a:fillRect/>
          </a:stretch>
        </p:blipFill>
        <p:spPr bwMode="auto">
          <a:xfrm>
            <a:off x="0" y="3846513"/>
            <a:ext cx="4114800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45" b="45528"/>
          <a:stretch>
            <a:fillRect/>
          </a:stretch>
        </p:blipFill>
        <p:spPr bwMode="auto">
          <a:xfrm>
            <a:off x="381000" y="1905000"/>
            <a:ext cx="7848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72" r="60083" b="3625"/>
          <a:stretch>
            <a:fillRect/>
          </a:stretch>
        </p:blipFill>
        <p:spPr bwMode="auto">
          <a:xfrm>
            <a:off x="4495800" y="3810000"/>
            <a:ext cx="3657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552950" y="5278438"/>
            <a:ext cx="4591050" cy="1579562"/>
            <a:chOff x="4552950" y="5278349"/>
            <a:chExt cx="4591050" cy="1579651"/>
          </a:xfrm>
        </p:grpSpPr>
        <p:pic>
          <p:nvPicPr>
            <p:cNvPr id="40969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91" t="56567"/>
            <a:stretch>
              <a:fillRect/>
            </a:stretch>
          </p:blipFill>
          <p:spPr bwMode="auto">
            <a:xfrm>
              <a:off x="4552950" y="5278349"/>
              <a:ext cx="4362450" cy="1579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8686800" y="6553183"/>
              <a:ext cx="457200" cy="3048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267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0" y="6245225"/>
            <a:ext cx="6858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 smtClean="0">
              <a:solidFill>
                <a:srgbClr val="000000"/>
              </a:solidFill>
            </a:endParaRPr>
          </a:p>
          <a:p>
            <a:pPr eaLnBrk="1" hangingPunct="1"/>
            <a:endParaRPr lang="en-US" altLang="en-US" dirty="0" smtClean="0">
              <a:solidFill>
                <a:srgbClr val="000000"/>
              </a:solidFill>
            </a:endParaRPr>
          </a:p>
          <a:p>
            <a:pPr eaLnBrk="1" hangingPunct="1"/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41987" name="Picture 5" descr="example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"/>
            <a:ext cx="64008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3962400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0676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52400" y="1905000"/>
            <a:ext cx="8991600" cy="4867275"/>
            <a:chOff x="152400" y="1905000"/>
            <a:chExt cx="8991600" cy="4867836"/>
          </a:xfrm>
        </p:grpSpPr>
        <p:pic>
          <p:nvPicPr>
            <p:cNvPr id="41992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905000"/>
              <a:ext cx="8991600" cy="1841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3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3810000"/>
              <a:ext cx="4467225" cy="1441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4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5257800"/>
              <a:ext cx="3962400" cy="1515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30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88392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85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8" descr="example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"/>
            <a:ext cx="4295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00400"/>
            <a:ext cx="4495800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838200"/>
            <a:ext cx="8980487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8" descr="example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"/>
            <a:ext cx="4295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343400"/>
            <a:ext cx="30797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23" r="84679"/>
          <a:stretch>
            <a:fillRect/>
          </a:stretch>
        </p:blipFill>
        <p:spPr bwMode="auto">
          <a:xfrm>
            <a:off x="2057400" y="838200"/>
            <a:ext cx="10668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"/>
          <a:stretch>
            <a:fillRect/>
          </a:stretch>
        </p:blipFill>
        <p:spPr bwMode="auto">
          <a:xfrm>
            <a:off x="1219200" y="1600200"/>
            <a:ext cx="64960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75" t="49123"/>
          <a:stretch>
            <a:fillRect/>
          </a:stretch>
        </p:blipFill>
        <p:spPr bwMode="auto">
          <a:xfrm>
            <a:off x="3124200" y="838200"/>
            <a:ext cx="25431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38400"/>
            <a:ext cx="56197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82010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70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8" descr="example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"/>
            <a:ext cx="4295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14800"/>
            <a:ext cx="30797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23" r="84679"/>
          <a:stretch>
            <a:fillRect/>
          </a:stretch>
        </p:blipFill>
        <p:spPr bwMode="auto">
          <a:xfrm>
            <a:off x="2257425" y="914400"/>
            <a:ext cx="10668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75" t="49123"/>
          <a:stretch>
            <a:fillRect/>
          </a:stretch>
        </p:blipFill>
        <p:spPr bwMode="auto">
          <a:xfrm>
            <a:off x="3324225" y="914400"/>
            <a:ext cx="25431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65436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0"/>
            <a:ext cx="58007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82581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34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8" descr="example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"/>
            <a:ext cx="4295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43400"/>
            <a:ext cx="30797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23" r="84679"/>
          <a:stretch>
            <a:fillRect/>
          </a:stretch>
        </p:blipFill>
        <p:spPr bwMode="auto">
          <a:xfrm>
            <a:off x="2438400" y="990600"/>
            <a:ext cx="10668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75" t="49123"/>
          <a:stretch>
            <a:fillRect/>
          </a:stretch>
        </p:blipFill>
        <p:spPr bwMode="auto">
          <a:xfrm>
            <a:off x="3505200" y="990600"/>
            <a:ext cx="25431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82867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82200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99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88392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59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102475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11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7058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154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91440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2700"/>
            <a:ext cx="91440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19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8" descr="example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"/>
            <a:ext cx="56499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52875"/>
            <a:ext cx="38100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4" name="Object 9"/>
          <p:cNvGraphicFramePr>
            <a:graphicFrameLocks noChangeAspect="1"/>
          </p:cNvGraphicFramePr>
          <p:nvPr/>
        </p:nvGraphicFramePr>
        <p:xfrm>
          <a:off x="228600" y="914400"/>
          <a:ext cx="8763000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6" imgW="4597200" imgH="660240" progId="Equation.DSMT4">
                  <p:embed/>
                </p:oleObj>
              </mc:Choice>
              <mc:Fallback>
                <p:oleObj name="Equation" r:id="rId6" imgW="459720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14400"/>
                        <a:ext cx="8763000" cy="125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8" name="Object 10"/>
          <p:cNvGraphicFramePr>
            <a:graphicFrameLocks noChangeAspect="1"/>
          </p:cNvGraphicFramePr>
          <p:nvPr/>
        </p:nvGraphicFramePr>
        <p:xfrm>
          <a:off x="304800" y="2362200"/>
          <a:ext cx="7391400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8" imgW="4114800" imgH="507960" progId="Equation.DSMT4">
                  <p:embed/>
                </p:oleObj>
              </mc:Choice>
              <mc:Fallback>
                <p:oleObj name="Equation" r:id="rId8" imgW="41148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362200"/>
                        <a:ext cx="7391400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9" name="Object 11"/>
          <p:cNvGraphicFramePr>
            <a:graphicFrameLocks noChangeAspect="1"/>
          </p:cNvGraphicFramePr>
          <p:nvPr/>
        </p:nvGraphicFramePr>
        <p:xfrm>
          <a:off x="304800" y="3657600"/>
          <a:ext cx="5360988" cy="241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10" imgW="2984400" imgH="1346040" progId="Equation.DSMT4">
                  <p:embed/>
                </p:oleObj>
              </mc:Choice>
              <mc:Fallback>
                <p:oleObj name="Equation" r:id="rId10" imgW="2984400" imgH="1346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657600"/>
                        <a:ext cx="5360988" cy="241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716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8" descr="example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"/>
            <a:ext cx="56499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52875"/>
            <a:ext cx="38100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8" name="Object 9"/>
          <p:cNvGraphicFramePr>
            <a:graphicFrameLocks noChangeAspect="1"/>
          </p:cNvGraphicFramePr>
          <p:nvPr/>
        </p:nvGraphicFramePr>
        <p:xfrm>
          <a:off x="228600" y="914400"/>
          <a:ext cx="8763000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6" imgW="4597200" imgH="660240" progId="Equation.DSMT4">
                  <p:embed/>
                </p:oleObj>
              </mc:Choice>
              <mc:Fallback>
                <p:oleObj name="Equation" r:id="rId6" imgW="459720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14400"/>
                        <a:ext cx="8763000" cy="125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8" name="Object 10"/>
          <p:cNvGraphicFramePr>
            <a:graphicFrameLocks noChangeAspect="1"/>
          </p:cNvGraphicFramePr>
          <p:nvPr/>
        </p:nvGraphicFramePr>
        <p:xfrm>
          <a:off x="228600" y="2209800"/>
          <a:ext cx="7686675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8" imgW="4279680" imgH="507960" progId="Equation.DSMT4">
                  <p:embed/>
                </p:oleObj>
              </mc:Choice>
              <mc:Fallback>
                <p:oleObj name="Equation" r:id="rId8" imgW="42796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09800"/>
                        <a:ext cx="7686675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9" name="Object 11"/>
          <p:cNvGraphicFramePr>
            <a:graphicFrameLocks noChangeAspect="1"/>
          </p:cNvGraphicFramePr>
          <p:nvPr/>
        </p:nvGraphicFramePr>
        <p:xfrm>
          <a:off x="228600" y="3276600"/>
          <a:ext cx="7916863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10" imgW="4406760" imgH="507960" progId="Equation.DSMT4">
                  <p:embed/>
                </p:oleObj>
              </mc:Choice>
              <mc:Fallback>
                <p:oleObj name="Equation" r:id="rId10" imgW="44067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276600"/>
                        <a:ext cx="7916863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7" name="Object 11"/>
          <p:cNvGraphicFramePr>
            <a:graphicFrameLocks noChangeAspect="1"/>
          </p:cNvGraphicFramePr>
          <p:nvPr/>
        </p:nvGraphicFramePr>
        <p:xfrm>
          <a:off x="228600" y="4343400"/>
          <a:ext cx="515620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12" imgW="2869920" imgH="939600" progId="Equation.DSMT4">
                  <p:embed/>
                </p:oleObj>
              </mc:Choice>
              <mc:Fallback>
                <p:oleObj name="Equation" r:id="rId12" imgW="286992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343400"/>
                        <a:ext cx="5156200" cy="168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90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 smtClean="0">
              <a:solidFill>
                <a:srgbClr val="000000"/>
              </a:solidFill>
            </a:endParaRPr>
          </a:p>
          <a:p>
            <a:pPr eaLnBrk="1" hangingPunct="1"/>
            <a:endParaRPr lang="en-US" altLang="en-US" dirty="0" smtClean="0">
              <a:solidFill>
                <a:srgbClr val="000000"/>
              </a:solidFill>
            </a:endParaRPr>
          </a:p>
          <a:p>
            <a:pPr eaLnBrk="1" hangingPunct="1"/>
            <a:endParaRPr lang="en-US" altLang="en-US" dirty="0" smtClean="0">
              <a:solidFill>
                <a:srgbClr val="000000"/>
              </a:solidFill>
            </a:endParaRPr>
          </a:p>
        </p:txBody>
      </p:sp>
      <p:grpSp>
        <p:nvGrpSpPr>
          <p:cNvPr id="50179" name="Group 5"/>
          <p:cNvGrpSpPr>
            <a:grpSpLocks/>
          </p:cNvGrpSpPr>
          <p:nvPr/>
        </p:nvGrpSpPr>
        <p:grpSpPr bwMode="auto">
          <a:xfrm>
            <a:off x="304800" y="2209800"/>
            <a:ext cx="4038600" cy="3448050"/>
            <a:chOff x="304800" y="1143000"/>
            <a:chExt cx="4038600" cy="3448050"/>
          </a:xfrm>
        </p:grpSpPr>
        <p:pic>
          <p:nvPicPr>
            <p:cNvPr id="5018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7" r="50388"/>
            <a:stretch>
              <a:fillRect/>
            </a:stretch>
          </p:blipFill>
          <p:spPr bwMode="auto">
            <a:xfrm>
              <a:off x="304800" y="1143000"/>
              <a:ext cx="4038600" cy="344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47" b="84531"/>
            <a:stretch>
              <a:fillRect/>
            </a:stretch>
          </p:blipFill>
          <p:spPr bwMode="auto">
            <a:xfrm>
              <a:off x="304800" y="1143000"/>
              <a:ext cx="13716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0180" name="Group 7"/>
          <p:cNvGrpSpPr>
            <a:grpSpLocks/>
          </p:cNvGrpSpPr>
          <p:nvPr/>
        </p:nvGrpSpPr>
        <p:grpSpPr bwMode="auto">
          <a:xfrm>
            <a:off x="4800600" y="2209800"/>
            <a:ext cx="3886200" cy="3448050"/>
            <a:chOff x="4724400" y="2743200"/>
            <a:chExt cx="3886200" cy="3448050"/>
          </a:xfrm>
        </p:grpSpPr>
        <p:pic>
          <p:nvPicPr>
            <p:cNvPr id="5018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67"/>
            <a:stretch>
              <a:fillRect/>
            </a:stretch>
          </p:blipFill>
          <p:spPr bwMode="auto">
            <a:xfrm>
              <a:off x="5029200" y="2743200"/>
              <a:ext cx="3581400" cy="344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14" r="29457" b="86740"/>
            <a:stretch>
              <a:fillRect/>
            </a:stretch>
          </p:blipFill>
          <p:spPr bwMode="auto">
            <a:xfrm>
              <a:off x="4724400" y="2743200"/>
              <a:ext cx="1447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01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7630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98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304800" y="762000"/>
          <a:ext cx="86391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3" imgW="4444920" imgH="431640" progId="Equation.DSMT4">
                  <p:embed/>
                </p:oleObj>
              </mc:Choice>
              <mc:Fallback>
                <p:oleObj name="Equation" r:id="rId3" imgW="44449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762000"/>
                        <a:ext cx="863917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2"/>
          <a:stretch>
            <a:fillRect/>
          </a:stretch>
        </p:blipFill>
        <p:spPr bwMode="auto">
          <a:xfrm>
            <a:off x="0" y="3741738"/>
            <a:ext cx="3886200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6"/>
          <a:stretch>
            <a:fillRect/>
          </a:stretch>
        </p:blipFill>
        <p:spPr bwMode="auto">
          <a:xfrm>
            <a:off x="5791200" y="3930650"/>
            <a:ext cx="307340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8" descr="example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6764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"/>
            <a:ext cx="69643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6331" name="Object 11"/>
          <p:cNvGraphicFramePr>
            <a:graphicFrameLocks noChangeAspect="1"/>
          </p:cNvGraphicFramePr>
          <p:nvPr/>
        </p:nvGraphicFramePr>
        <p:xfrm>
          <a:off x="457200" y="1600200"/>
          <a:ext cx="35782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9" imgW="1841400" imgH="431640" progId="Equation.DSMT4">
                  <p:embed/>
                </p:oleObj>
              </mc:Choice>
              <mc:Fallback>
                <p:oleObj name="Equation" r:id="rId9" imgW="1841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35782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2" name="Object 12"/>
          <p:cNvGraphicFramePr>
            <a:graphicFrameLocks noChangeAspect="1"/>
          </p:cNvGraphicFramePr>
          <p:nvPr/>
        </p:nvGraphicFramePr>
        <p:xfrm>
          <a:off x="500063" y="2438400"/>
          <a:ext cx="407193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11" imgW="2095200" imgH="431640" progId="Equation.DSMT4">
                  <p:embed/>
                </p:oleObj>
              </mc:Choice>
              <mc:Fallback>
                <p:oleObj name="Equation" r:id="rId11" imgW="20952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2438400"/>
                        <a:ext cx="407193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3" name="Object 13"/>
          <p:cNvGraphicFramePr>
            <a:graphicFrameLocks noChangeAspect="1"/>
          </p:cNvGraphicFramePr>
          <p:nvPr/>
        </p:nvGraphicFramePr>
        <p:xfrm>
          <a:off x="5267325" y="1600200"/>
          <a:ext cx="3035300" cy="152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13" imgW="1562040" imgH="787320" progId="Equation.DSMT4">
                  <p:embed/>
                </p:oleObj>
              </mc:Choice>
              <mc:Fallback>
                <p:oleObj name="Equation" r:id="rId13" imgW="156204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7325" y="1600200"/>
                        <a:ext cx="3035300" cy="152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4" name="Object 14"/>
          <p:cNvGraphicFramePr>
            <a:graphicFrameLocks noChangeAspect="1"/>
          </p:cNvGraphicFramePr>
          <p:nvPr/>
        </p:nvGraphicFramePr>
        <p:xfrm>
          <a:off x="5257800" y="3048000"/>
          <a:ext cx="23939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15" imgW="1231560" imgH="431640" progId="Equation.DSMT4">
                  <p:embed/>
                </p:oleObj>
              </mc:Choice>
              <mc:Fallback>
                <p:oleObj name="Equation" r:id="rId15" imgW="1231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048000"/>
                        <a:ext cx="23939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023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77057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61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35" b="24011"/>
          <a:stretch>
            <a:fillRect/>
          </a:stretch>
        </p:blipFill>
        <p:spPr bwMode="auto">
          <a:xfrm>
            <a:off x="2819400" y="1295400"/>
            <a:ext cx="3581400" cy="13716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1" r="39294" b="17213"/>
          <a:stretch>
            <a:fillRect/>
          </a:stretch>
        </p:blipFill>
        <p:spPr bwMode="auto">
          <a:xfrm>
            <a:off x="2895600" y="2971800"/>
            <a:ext cx="3505200" cy="1525588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5"/>
          <a:stretch>
            <a:fillRect/>
          </a:stretch>
        </p:blipFill>
        <p:spPr bwMode="auto">
          <a:xfrm>
            <a:off x="2667000" y="4800600"/>
            <a:ext cx="4038600" cy="164782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9" name="TextBox 6"/>
          <p:cNvSpPr txBox="1">
            <a:spLocks noChangeArrowheads="1"/>
          </p:cNvSpPr>
          <p:nvPr/>
        </p:nvSpPr>
        <p:spPr bwMode="auto">
          <a:xfrm>
            <a:off x="914400" y="152400"/>
            <a:ext cx="7696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Your calculator has buttons for sin, cos, and tan so to find values of the remaining 3 trigonometric functions we use:</a:t>
            </a:r>
          </a:p>
        </p:txBody>
      </p:sp>
    </p:spTree>
    <p:extLst>
      <p:ext uri="{BB962C8B-B14F-4D97-AF65-F5344CB8AC3E}">
        <p14:creationId xmlns:p14="http://schemas.microsoft.com/office/powerpoint/2010/main" val="345088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85344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29051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14800"/>
            <a:ext cx="29051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172200" y="4124325"/>
            <a:ext cx="2914650" cy="2613025"/>
            <a:chOff x="3888" y="2598"/>
            <a:chExt cx="1836" cy="1646"/>
          </a:xfrm>
        </p:grpSpPr>
        <p:pic>
          <p:nvPicPr>
            <p:cNvPr id="5325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598"/>
              <a:ext cx="1836" cy="1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57" name="Text Box 9"/>
            <p:cNvSpPr txBox="1">
              <a:spLocks noChangeArrowheads="1"/>
            </p:cNvSpPr>
            <p:nvPr/>
          </p:nvSpPr>
          <p:spPr bwMode="auto">
            <a:xfrm>
              <a:off x="4176" y="3840"/>
              <a:ext cx="139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FF0000"/>
                  </a:solidFill>
                </a:rPr>
                <a:t>CHANGE MODE TO RADIANS</a:t>
              </a:r>
            </a:p>
          </p:txBody>
        </p:sp>
      </p:grpSp>
      <p:pic>
        <p:nvPicPr>
          <p:cNvPr id="53254" name="Picture 8" descr="example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71913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57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63341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30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4572000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8810625" cy="23145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4425"/>
            <a:ext cx="16764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19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3581400"/>
            <a:ext cx="32067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447800"/>
            <a:ext cx="88344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914400" y="2286000"/>
          <a:ext cx="5991225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5" imgW="2844720" imgH="253800" progId="Equation.DSMT4">
                  <p:embed/>
                </p:oleObj>
              </mc:Choice>
              <mc:Fallback>
                <p:oleObj name="Equation" r:id="rId5" imgW="2844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86000"/>
                        <a:ext cx="5991225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85800" y="3124200"/>
            <a:ext cx="5086350" cy="2743200"/>
            <a:chOff x="685800" y="3124200"/>
            <a:chExt cx="5086350" cy="2743200"/>
          </a:xfrm>
        </p:grpSpPr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177"/>
            <a:stretch>
              <a:fillRect/>
            </a:stretch>
          </p:blipFill>
          <p:spPr bwMode="auto">
            <a:xfrm>
              <a:off x="685800" y="3124200"/>
              <a:ext cx="4953000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48" b="47540"/>
            <a:stretch>
              <a:fillRect/>
            </a:stretch>
          </p:blipFill>
          <p:spPr bwMode="auto">
            <a:xfrm>
              <a:off x="704850" y="4953000"/>
              <a:ext cx="241935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48" t="48087"/>
            <a:stretch>
              <a:fillRect/>
            </a:stretch>
          </p:blipFill>
          <p:spPr bwMode="auto">
            <a:xfrm>
              <a:off x="3352800" y="4953000"/>
              <a:ext cx="2419350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50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53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example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40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889793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97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en-US" altLang="en-US" dirty="0"/>
          </a:p>
          <a:p>
            <a:pPr algn="l" eaLnBrk="1" hangingPunct="1"/>
            <a:endParaRPr lang="en-US" altLang="en-US" dirty="0"/>
          </a:p>
          <a:p>
            <a:pPr algn="l" eaLnBrk="1" hangingPunct="1"/>
            <a:endParaRPr lang="en-US" altLang="en-US" dirty="0"/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8392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37338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8" descr="example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"/>
            <a:ext cx="6553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38"/>
          <a:stretch>
            <a:fillRect/>
          </a:stretch>
        </p:blipFill>
        <p:spPr bwMode="auto">
          <a:xfrm>
            <a:off x="381000" y="1981200"/>
            <a:ext cx="2133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3" r="44682"/>
          <a:stretch>
            <a:fillRect/>
          </a:stretch>
        </p:blipFill>
        <p:spPr bwMode="auto">
          <a:xfrm>
            <a:off x="2971800" y="1981200"/>
            <a:ext cx="1905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4"/>
          <a:stretch>
            <a:fillRect/>
          </a:stretch>
        </p:blipFill>
        <p:spPr bwMode="auto">
          <a:xfrm>
            <a:off x="5562600" y="1981200"/>
            <a:ext cx="31559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33528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38600"/>
            <a:ext cx="27924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3"/>
          <a:stretch>
            <a:fillRect/>
          </a:stretch>
        </p:blipFill>
        <p:spPr bwMode="auto">
          <a:xfrm>
            <a:off x="3810000" y="5181600"/>
            <a:ext cx="38862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38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en-US" altLang="en-US" dirty="0"/>
          </a:p>
          <a:p>
            <a:pPr algn="l" eaLnBrk="1" hangingPunct="1"/>
            <a:endParaRPr lang="en-US" altLang="en-US" dirty="0"/>
          </a:p>
          <a:p>
            <a:pPr algn="l" eaLnBrk="1" hangingPunct="1"/>
            <a:endParaRPr lang="en-US" altLang="en-US" dirty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70866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200400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23975"/>
            <a:ext cx="33528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14800"/>
            <a:ext cx="32766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32225"/>
            <a:ext cx="350520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68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en-US" altLang="en-US" dirty="0"/>
          </a:p>
          <a:p>
            <a:pPr algn="l" eaLnBrk="1" hangingPunct="1"/>
            <a:endParaRPr lang="en-US" altLang="en-US" dirty="0"/>
          </a:p>
          <a:p>
            <a:pPr algn="l" eaLnBrk="1" hangingPunct="1"/>
            <a:endParaRPr lang="en-US" altLang="en-US" dirty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011363"/>
            <a:ext cx="87566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85800"/>
            <a:ext cx="21145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0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84010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2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 smtClean="0">
              <a:solidFill>
                <a:srgbClr val="000000"/>
              </a:solidFill>
            </a:endParaRPr>
          </a:p>
          <a:p>
            <a:pPr eaLnBrk="1" hangingPunct="1"/>
            <a:endParaRPr lang="en-US" altLang="en-US" dirty="0" smtClean="0">
              <a:solidFill>
                <a:srgbClr val="000000"/>
              </a:solidFill>
            </a:endParaRPr>
          </a:p>
          <a:p>
            <a:pPr eaLnBrk="1" hangingPunct="1"/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30"/>
          <a:stretch>
            <a:fillRect/>
          </a:stretch>
        </p:blipFill>
        <p:spPr bwMode="auto">
          <a:xfrm>
            <a:off x="457200" y="762000"/>
            <a:ext cx="8305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33913"/>
            <a:ext cx="3514725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8" descr="example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917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"/>
            <a:ext cx="65532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209800"/>
            <a:ext cx="89249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105400" y="1371600"/>
            <a:ext cx="2362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54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416</TotalTime>
  <Words>82</Words>
  <Application>Microsoft Office PowerPoint</Application>
  <PresentationFormat>On-screen Show (4:3)</PresentationFormat>
  <Paragraphs>34</Paragraphs>
  <Slides>39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Angles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4</cp:revision>
  <dcterms:created xsi:type="dcterms:W3CDTF">2013-12-10T00:40:14Z</dcterms:created>
  <dcterms:modified xsi:type="dcterms:W3CDTF">2014-02-03T02:44:26Z</dcterms:modified>
</cp:coreProperties>
</file>